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290" r:id="rId2"/>
    <p:sldId id="259" r:id="rId3"/>
    <p:sldId id="257" r:id="rId4"/>
    <p:sldId id="258" r:id="rId5"/>
    <p:sldId id="378" r:id="rId6"/>
    <p:sldId id="260" r:id="rId7"/>
    <p:sldId id="261" r:id="rId8"/>
    <p:sldId id="262" r:id="rId9"/>
    <p:sldId id="384" r:id="rId10"/>
    <p:sldId id="385" r:id="rId11"/>
    <p:sldId id="263" r:id="rId12"/>
    <p:sldId id="265" r:id="rId13"/>
    <p:sldId id="266" r:id="rId14"/>
    <p:sldId id="267" r:id="rId15"/>
    <p:sldId id="268" r:id="rId16"/>
    <p:sldId id="269" r:id="rId17"/>
    <p:sldId id="284" r:id="rId18"/>
    <p:sldId id="270" r:id="rId19"/>
    <p:sldId id="380" r:id="rId20"/>
    <p:sldId id="381" r:id="rId21"/>
    <p:sldId id="382" r:id="rId22"/>
    <p:sldId id="264" r:id="rId23"/>
    <p:sldId id="279" r:id="rId24"/>
    <p:sldId id="280" r:id="rId25"/>
    <p:sldId id="282" r:id="rId26"/>
    <p:sldId id="386" r:id="rId27"/>
    <p:sldId id="387" r:id="rId28"/>
    <p:sldId id="389" r:id="rId29"/>
    <p:sldId id="391" r:id="rId30"/>
    <p:sldId id="390" r:id="rId31"/>
    <p:sldId id="392" r:id="rId32"/>
    <p:sldId id="395" r:id="rId33"/>
    <p:sldId id="289" r:id="rId34"/>
    <p:sldId id="370" r:id="rId35"/>
    <p:sldId id="383" r:id="rId36"/>
    <p:sldId id="396" r:id="rId37"/>
  </p:sldIdLst>
  <p:sldSz cx="9144000" cy="6858000" type="screen4x3"/>
  <p:notesSz cx="6997700" cy="91948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3"/>
  </p:normalViewPr>
  <p:slideViewPr>
    <p:cSldViewPr snapToGrid="0">
      <p:cViewPr varScale="1">
        <p:scale>
          <a:sx n="80" d="100"/>
          <a:sy n="80" d="100"/>
        </p:scale>
        <p:origin x="-171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072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784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701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250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137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094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280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37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747" y="8733466"/>
            <a:ext cx="3032336" cy="4597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380186" indent="-3791758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260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2521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87816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50421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29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09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2" name="Google Shape;492;p3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4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9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Single Instruction Computer: See Patterson &amp; </a:t>
            </a:r>
            <a:r>
              <a:rPr lang="en-US" baseline="0" dirty="0" err="1"/>
              <a:t>Hennesey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34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25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AEA246-AA45-9741-BAF0-58C69264CAE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1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 = 1,2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 = 3,4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a,b = z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4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57325" y="882650"/>
            <a:ext cx="40830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62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"/>
          <p:cNvCxnSpPr/>
          <p:nvPr/>
        </p:nvCxnSpPr>
        <p:spPr>
          <a:xfrm>
            <a:off x="693738" y="12192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2" descr="front"/>
          <p:cNvPicPr preferRelativeResize="0"/>
          <p:nvPr/>
        </p:nvPicPr>
        <p:blipFill rotWithShape="1">
          <a:blip r:embed="rId2">
            <a:alphaModFix/>
          </a:blip>
          <a:srcRect b="22223"/>
          <a:stretch/>
        </p:blipFill>
        <p:spPr>
          <a:xfrm>
            <a:off x="8153400" y="0"/>
            <a:ext cx="990600" cy="83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ctr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0" y="6381750"/>
            <a:ext cx="12954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200400" y="6381750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077200" y="6381750"/>
            <a:ext cx="1066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BBA0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1866900" y="-114300"/>
            <a:ext cx="5257800" cy="7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57200" y="1782762"/>
            <a:ext cx="4038600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3"/>
          </p:nvPr>
        </p:nvSpPr>
        <p:spPr>
          <a:xfrm>
            <a:off x="4645025" y="114300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4"/>
          </p:nvPr>
        </p:nvSpPr>
        <p:spPr>
          <a:xfrm>
            <a:off x="4645025" y="1782762"/>
            <a:ext cx="4041775" cy="4465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 rot="5400000">
            <a:off x="4371975" y="2314575"/>
            <a:ext cx="6096000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 rot="5400000">
            <a:off x="447675" y="466725"/>
            <a:ext cx="6096000" cy="561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3"/>
          </p:nvPr>
        </p:nvSpPr>
        <p:spPr>
          <a:xfrm>
            <a:off x="4572000" y="3771900"/>
            <a:ext cx="3733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990600" y="1142999"/>
            <a:ext cx="7391400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R="0" lvl="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693738" y="914400"/>
            <a:ext cx="7651750" cy="0"/>
          </a:xfrm>
          <a:prstGeom prst="straightConnector1">
            <a:avLst/>
          </a:prstGeom>
          <a:noFill/>
          <a:ln w="47625" cap="flat" cmpd="thinThick">
            <a:solidFill>
              <a:srgbClr val="FBBA0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1" descr="front"/>
          <p:cNvPicPr preferRelativeResize="0"/>
          <p:nvPr/>
        </p:nvPicPr>
        <p:blipFill rotWithShape="1">
          <a:blip r:embed="rId12">
            <a:alphaModFix/>
          </a:blip>
          <a:srcRect b="22223"/>
          <a:stretch/>
        </p:blipFill>
        <p:spPr>
          <a:xfrm>
            <a:off x="8229600" y="0"/>
            <a:ext cx="914400" cy="76993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inst.eecs.berkeley.edu/~cs88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o.gl/CiFaUJ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0"/>
            <a:ext cx="6781800" cy="990600"/>
          </a:xfrm>
        </p:spPr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Computational Structures in Data Science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56733" y="1715669"/>
            <a:ext cx="8610600" cy="1379491"/>
          </a:xfrm>
        </p:spPr>
        <p:txBody>
          <a:bodyPr/>
          <a:lstStyle/>
          <a:p>
            <a:endParaRPr lang="en-US" sz="18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4400" dirty="0">
                <a:latin typeface="Arial" charset="0"/>
                <a:ea typeface="ＭＳ Ｐゴシック" charset="0"/>
                <a:cs typeface="ＭＳ Ｐゴシック" charset="0"/>
              </a:rPr>
              <a:t>Lecture 5: Recursion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28600" y="2438400"/>
            <a:ext cx="2514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Adj. Ass. Prof.</a:t>
            </a:r>
            <a:br>
              <a:rPr lang="en-US" b="1" dirty="0">
                <a:solidFill>
                  <a:schemeClr val="bg2"/>
                </a:solidFill>
                <a:latin typeface="18 VAG Rounded Bold   07390"/>
              </a:rPr>
            </a:br>
            <a:r>
              <a:rPr lang="en-US" b="1" dirty="0">
                <a:solidFill>
                  <a:schemeClr val="bg2"/>
                </a:solidFill>
                <a:latin typeface="18 VAG Rounded Bold   07390"/>
              </a:rPr>
              <a:t>Dr. Gerald Friedland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1524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415696" y="6488668"/>
            <a:ext cx="3728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http://inst.eecs.berkeley.edu/~cs88</a:t>
            </a:r>
            <a:endParaRPr lang="hu-HU" dirty="0"/>
          </a:p>
        </p:txBody>
      </p:sp>
      <p:sp>
        <p:nvSpPr>
          <p:cNvPr id="3" name="Rectangle 2"/>
          <p:cNvSpPr/>
          <p:nvPr/>
        </p:nvSpPr>
        <p:spPr>
          <a:xfrm>
            <a:off x="0" y="6488668"/>
            <a:ext cx="16450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February 25, 2019</a:t>
            </a:r>
          </a:p>
        </p:txBody>
      </p:sp>
      <p:pic>
        <p:nvPicPr>
          <p:cNvPr id="8" name="Google Shape;191;p20">
            <a:extLst>
              <a:ext uri="{FF2B5EF4-FFF2-40B4-BE49-F238E27FC236}">
                <a16:creationId xmlns:a16="http://schemas.microsoft.com/office/drawing/2014/main" xmlns="" id="{310CCEEC-311D-B24A-B5C9-403D83905B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34833" y="2931229"/>
            <a:ext cx="3454400" cy="345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Function Review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02512" y="1187302"/>
            <a:ext cx="7620000" cy="356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>
              <a:spcBef>
                <a:spcPts val="0"/>
              </a:spcBef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Python function can…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) not return a value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</a:t>
            </a:r>
            <a:r>
              <a:rPr lang="en-US" dirty="0"/>
              <a:t>return different values for the same input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/>
              <a:t>C) halt the entire program</a:t>
            </a:r>
            <a:br>
              <a:rPr lang="en-US" dirty="0"/>
            </a:br>
            <a:r>
              <a:rPr lang="en-US" dirty="0"/>
              <a:t>D) change global variables </a:t>
            </a:r>
            <a:br>
              <a:rPr lang="en-US" dirty="0"/>
            </a:br>
            <a:r>
              <a:rPr lang="en-US" dirty="0"/>
              <a:t>E) All of the above.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1F3D363-208F-7C47-9C6A-147A5E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745146"/>
            <a:ext cx="2794000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D4C5404-CDDB-C54D-B5FF-C6A4497C3BC2}"/>
              </a:ext>
            </a:extLst>
          </p:cNvPr>
          <p:cNvSpPr txBox="1"/>
          <p:nvPr/>
        </p:nvSpPr>
        <p:spPr>
          <a:xfrm>
            <a:off x="337879" y="5128163"/>
            <a:ext cx="7884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Solution:</a:t>
            </a:r>
            <a:br>
              <a:rPr lang="en-US" sz="2400" b="1" dirty="0"/>
            </a:br>
            <a:r>
              <a:rPr lang="en-US" sz="2400" b="1" dirty="0"/>
              <a:t>E) A, B, C, D are all possible!</a:t>
            </a:r>
            <a:endParaRPr lang="en-US" b="1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5E46CAA-C3C6-374E-9305-5FD81945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xmlns="" id="{DF2F8D49-F054-FD43-8CE5-446657311B8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20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Recall: Iteration</a:t>
            </a:r>
            <a:endParaRPr dirty="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990600" y="2064315"/>
            <a:ext cx="6705600" cy="224676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sz="2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sz="2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3429000" y="1149915"/>
            <a:ext cx="4506362" cy="533400"/>
            <a:chOff x="762000" y="1143000"/>
            <a:chExt cx="4506362" cy="533400"/>
          </a:xfrm>
        </p:grpSpPr>
        <p:sp>
          <p:nvSpPr>
            <p:cNvPr id="171" name="Google Shape;171;p19"/>
            <p:cNvSpPr/>
            <p:nvPr/>
          </p:nvSpPr>
          <p:spPr>
            <a:xfrm>
              <a:off x="762000" y="1143000"/>
              <a:ext cx="4506362" cy="533400"/>
            </a:xfrm>
            <a:prstGeom prst="wedgeRectCallout">
              <a:avLst>
                <a:gd name="adj1" fmla="val -39275"/>
                <a:gd name="adj2" fmla="val 23791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762000" y="1219200"/>
              <a:ext cx="45063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Initialize the “base” case of no iterations</a:t>
              </a:r>
              <a:endParaRPr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5943600" y="1936676"/>
            <a:ext cx="1851789" cy="533400"/>
            <a:chOff x="762000" y="1143000"/>
            <a:chExt cx="1851789" cy="533400"/>
          </a:xfrm>
        </p:grpSpPr>
        <p:sp>
          <p:nvSpPr>
            <p:cNvPr id="174" name="Google Shape;174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7103"/>
                <a:gd name="adj2" fmla="val 15496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62000" y="1219200"/>
              <a:ext cx="18517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Starting value</a:t>
              </a:r>
              <a:endParaRPr/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6758811" y="2470076"/>
            <a:ext cx="1851789" cy="533400"/>
            <a:chOff x="762000" y="1143000"/>
            <a:chExt cx="1851789" cy="533400"/>
          </a:xfrm>
        </p:grpSpPr>
        <p:sp>
          <p:nvSpPr>
            <p:cNvPr id="177" name="Google Shape;177;p19"/>
            <p:cNvSpPr/>
            <p:nvPr/>
          </p:nvSpPr>
          <p:spPr>
            <a:xfrm>
              <a:off x="762000" y="1143000"/>
              <a:ext cx="1851789" cy="533400"/>
            </a:xfrm>
            <a:prstGeom prst="wedgeRectCallout">
              <a:avLst>
                <a:gd name="adj1" fmla="val -88696"/>
                <a:gd name="adj2" fmla="val 55423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762000" y="1219200"/>
              <a:ext cx="1774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Ending value</a:t>
              </a:r>
              <a:endParaRPr/>
            </a:p>
          </p:txBody>
        </p:sp>
      </p:grpSp>
      <p:grpSp>
        <p:nvGrpSpPr>
          <p:cNvPr id="179" name="Google Shape;179;p19"/>
          <p:cNvGrpSpPr/>
          <p:nvPr/>
        </p:nvGrpSpPr>
        <p:grpSpPr>
          <a:xfrm>
            <a:off x="5130654" y="4539684"/>
            <a:ext cx="3148107" cy="533400"/>
            <a:chOff x="-611262" y="1040368"/>
            <a:chExt cx="3148107" cy="533400"/>
          </a:xfrm>
        </p:grpSpPr>
        <p:sp>
          <p:nvSpPr>
            <p:cNvPr id="180" name="Google Shape;180;p19"/>
            <p:cNvSpPr/>
            <p:nvPr/>
          </p:nvSpPr>
          <p:spPr>
            <a:xfrm>
              <a:off x="-611262" y="1040368"/>
              <a:ext cx="3148107" cy="533400"/>
            </a:xfrm>
            <a:prstGeom prst="wedgeRectCallout">
              <a:avLst>
                <a:gd name="adj1" fmla="val -75813"/>
                <a:gd name="adj2" fmla="val -20172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-510594" y="1128236"/>
              <a:ext cx="28905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New loop variable value</a:t>
              </a:r>
              <a:endParaRPr/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xmlns="" id="{5561C420-61D0-9B46-ABCA-72730589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21" name="Google Shape;121;p15">
            <a:extLst>
              <a:ext uri="{FF2B5EF4-FFF2-40B4-BE49-F238E27FC236}">
                <a16:creationId xmlns:a16="http://schemas.microsoft.com/office/drawing/2014/main" xmlns="" id="{68978D33-6B74-6449-AFE9-52A16594D88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Recursion Key concepts – by example</a:t>
            </a: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533400" y="2209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</a:t>
            </a:r>
            <a:endParaRPr/>
          </a:p>
        </p:txBody>
      </p:sp>
      <p:grpSp>
        <p:nvGrpSpPr>
          <p:cNvPr id="201" name="Google Shape;201;p21"/>
          <p:cNvGrpSpPr/>
          <p:nvPr/>
        </p:nvGrpSpPr>
        <p:grpSpPr>
          <a:xfrm>
            <a:off x="762000" y="1143000"/>
            <a:ext cx="3200400" cy="533400"/>
            <a:chOff x="762000" y="1143000"/>
            <a:chExt cx="3200400" cy="533400"/>
          </a:xfrm>
        </p:grpSpPr>
        <p:sp>
          <p:nvSpPr>
            <p:cNvPr id="202" name="Google Shape;202;p21"/>
            <p:cNvSpPr/>
            <p:nvPr/>
          </p:nvSpPr>
          <p:spPr>
            <a:xfrm>
              <a:off x="762000" y="1143000"/>
              <a:ext cx="3200400" cy="533400"/>
            </a:xfrm>
            <a:prstGeom prst="wedgeRectCallout">
              <a:avLst>
                <a:gd name="adj1" fmla="val -6777"/>
                <a:gd name="adj2" fmla="val 251736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762000" y="1219200"/>
              <a:ext cx="31952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Test for simple “base” case</a:t>
              </a:r>
              <a:endParaRPr/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4267200" y="1143000"/>
            <a:ext cx="3657600" cy="533400"/>
            <a:chOff x="4267200" y="1143000"/>
            <a:chExt cx="3657600" cy="533400"/>
          </a:xfrm>
        </p:grpSpPr>
        <p:sp>
          <p:nvSpPr>
            <p:cNvPr id="205" name="Google Shape;205;p21"/>
            <p:cNvSpPr/>
            <p:nvPr/>
          </p:nvSpPr>
          <p:spPr>
            <a:xfrm>
              <a:off x="4267200" y="1143000"/>
              <a:ext cx="3657600" cy="533400"/>
            </a:xfrm>
            <a:prstGeom prst="wedgeRectCallout">
              <a:avLst>
                <a:gd name="adj1" fmla="val -68657"/>
                <a:gd name="adj2" fmla="val 323661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4267200" y="1219200"/>
              <a:ext cx="35205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Solution in simple “base” case</a:t>
              </a:r>
              <a:endParaRPr/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1524000" y="4749612"/>
            <a:ext cx="3352800" cy="914400"/>
            <a:chOff x="4953000" y="4572000"/>
            <a:chExt cx="3352800" cy="914400"/>
          </a:xfrm>
        </p:grpSpPr>
        <p:sp>
          <p:nvSpPr>
            <p:cNvPr id="208" name="Google Shape;208;p21"/>
            <p:cNvSpPr/>
            <p:nvPr/>
          </p:nvSpPr>
          <p:spPr>
            <a:xfrm>
              <a:off x="4953000" y="4572000"/>
              <a:ext cx="3352800" cy="914400"/>
            </a:xfrm>
            <a:prstGeom prst="wedgeRectCallout">
              <a:avLst>
                <a:gd name="adj1" fmla="val 12772"/>
                <a:gd name="adj2" fmla="val -123152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>
              <a:off x="5105400" y="47244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Assume recusive solution to simpler problem</a:t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5297129" y="4893796"/>
            <a:ext cx="3352800" cy="914400"/>
            <a:chOff x="609600" y="4648200"/>
            <a:chExt cx="3352800" cy="914400"/>
          </a:xfrm>
        </p:grpSpPr>
        <p:sp>
          <p:nvSpPr>
            <p:cNvPr id="211" name="Google Shape;211;p21"/>
            <p:cNvSpPr/>
            <p:nvPr/>
          </p:nvSpPr>
          <p:spPr>
            <a:xfrm>
              <a:off x="609600" y="4648200"/>
              <a:ext cx="3352800" cy="914400"/>
            </a:xfrm>
            <a:prstGeom prst="wedgeRectCallout">
              <a:avLst>
                <a:gd name="adj1" fmla="val 4750"/>
                <a:gd name="adj2" fmla="val -149944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762000" y="4800600"/>
              <a:ext cx="3048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 Transform soln of simpler problem into full soln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7F7CB9A5-E7CA-7C42-A6C4-5E9CD3AA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20" name="Google Shape;121;p15">
            <a:extLst>
              <a:ext uri="{FF2B5EF4-FFF2-40B4-BE49-F238E27FC236}">
                <a16:creationId xmlns:a16="http://schemas.microsoft.com/office/drawing/2014/main" xmlns="" id="{9199F979-ED4F-3E4A-BC75-54B2945B43B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In words</a:t>
            </a:r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54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sum of no numbers is zero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sum of 1</a:t>
            </a:r>
            <a:r>
              <a:rPr lang="en-US" sz="2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n</a:t>
            </a:r>
            <a:r>
              <a:rPr lang="en-US" sz="2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 of 1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through (n-1)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plus n</a:t>
            </a:r>
            <a:r>
              <a:rPr lang="en-US" sz="1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495300" y="2971800"/>
            <a:ext cx="8077200" cy="193899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 </a:t>
            </a:r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6121F8A8-1D70-6C43-B48B-E5F69FAB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xmlns="" id="{D5DE7753-3888-EE4C-B9FD-FF3843876B1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117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Why does it work</a:t>
            </a: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152400" y="2057400"/>
            <a:ext cx="8839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sum_of_squares(3)</a:t>
            </a: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sum_of_squares(3) =&gt; sum_of_squares(2) + 3**2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sum_of_squares(1) + 2**2 + 3**2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sum_of_squares(0) + 1**2 + 2**2 + 3**2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#              =&gt; 0 + 1**2 + 2**2 + 3**2 = 14</a:t>
            </a:r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B0624721-0948-D146-997B-1974DE1D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xmlns="" id="{81252BD7-8D93-5840-B1AD-5F57CA2AEA7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03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recursive call gets its own local variables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Computes its result (possibly using additional calls)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 its result and returns control to its caller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like any other function call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function that is called happens to be itself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Called on a simpler problem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Eventually bottoms out on the simple base case</a:t>
            </a:r>
            <a:endParaRPr/>
          </a:p>
          <a:p>
            <a:pPr marL="685800" marR="0" lvl="1" indent="-1143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about correctness “by induction”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 a base case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Assuming a solution to a smaller problem, extend it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23E18487-D114-B245-B8DC-091C96DC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xmlns="" id="{E609C942-3CD4-0F48-A5BE-9E053FDB0B4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08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what order do we sum the squares ?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this compare to iterative approach ?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2971800" y="1968578"/>
            <a:ext cx="5257800" cy="147732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accum =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for i in range(1,n+1):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accum = accum + i*i</a:t>
            </a:r>
            <a:endParaRPr sz="1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accum</a:t>
            </a:r>
            <a:endParaRPr sz="1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180668" y="3581400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sum_of_squares(n-1) + n**2 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3048000" y="5177313"/>
            <a:ext cx="58674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n**2 + sum_of_squares(n-1)</a:t>
            </a:r>
            <a:endParaRPr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E4AED36B-3AC0-6A47-9FF2-75100A15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xmlns="" id="{632393BC-12EC-754D-8B64-0AE0C79D1C3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067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Tail Recursion</a:t>
            </a:r>
            <a:endParaRPr/>
          </a:p>
        </p:txBody>
      </p:sp>
      <p:sp>
        <p:nvSpPr>
          <p:cNvPr id="406" name="Google Shape;406;p40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work happens on the way down the recursion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the way back up, just return</a:t>
            </a:r>
            <a:endParaRPr/>
          </a:p>
        </p:txBody>
      </p:sp>
      <p:sp>
        <p:nvSpPr>
          <p:cNvPr id="409" name="Google Shape;409;p4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304800" y="2785408"/>
            <a:ext cx="8610600" cy="3170099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sum_up_squares(i, n, accum):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"""Sum the squares from i to n in incr. order"""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i &gt; 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accum</a:t>
            </a: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sum_up_squares(i+1, n, accum + i**2)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sum_up_squares(1,3,0)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14</a:t>
            </a: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1524000" y="3810000"/>
            <a:ext cx="3730580" cy="304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Case</a:t>
            </a:r>
            <a:endParaRPr/>
          </a:p>
        </p:txBody>
      </p:sp>
      <p:sp>
        <p:nvSpPr>
          <p:cNvPr id="412" name="Google Shape;412;p40"/>
          <p:cNvSpPr/>
          <p:nvPr/>
        </p:nvSpPr>
        <p:spPr>
          <a:xfrm>
            <a:off x="1524000" y="4343400"/>
            <a:ext cx="67056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 Recursive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Case</a:t>
            </a:r>
            <a:endParaRPr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71EEB9F7-90B0-BE47-85F9-3155D0E4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xmlns="" id="{82A02903-4434-3440-AA63-155F65B0FBA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63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Local variables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1"/>
          </p:nvPr>
        </p:nvSpPr>
        <p:spPr>
          <a:xfrm>
            <a:off x="152400" y="4282976"/>
            <a:ext cx="8001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call has its own “frame” of local variables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about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see the environment diagrams (next lecture)</a:t>
            </a:r>
            <a:endParaRPr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152400" y="1600200"/>
            <a:ext cx="8763000" cy="2308324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sum_of_squares(n):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n_squared = n**2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n &lt;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n_squared + sum_of_squares(n-1)</a:t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914400" y="2057400"/>
            <a:ext cx="1828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3657600" y="1676400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4724400" y="3510518"/>
            <a:ext cx="304800" cy="3810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>
            <a:hlinkClick r:id="rId3"/>
          </p:cNvPr>
          <p:cNvSpPr/>
          <p:nvPr/>
        </p:nvSpPr>
        <p:spPr>
          <a:xfrm>
            <a:off x="5816340" y="5818078"/>
            <a:ext cx="25779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https://goo.gl/CiFaUJ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B2CE9C8D-3E5C-B341-8B47-0CAF75FAB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xmlns="" id="{0FEA4E53-C724-3047-8C1A-4A8897CFC71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31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19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2423337" y="2635815"/>
            <a:ext cx="64539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urier New"/>
                <a:cs typeface="Courier New"/>
              </a:rPr>
              <a:t>def</a:t>
            </a:r>
            <a:r>
              <a:rPr lang="en-US" sz="2800" dirty="0">
                <a:latin typeface="Courier New"/>
                <a:cs typeface="Courier New"/>
              </a:rPr>
              <a:t> sum(n):</a:t>
            </a:r>
          </a:p>
          <a:p>
            <a:r>
              <a:rPr lang="en-US" sz="2800" dirty="0">
                <a:latin typeface="Courier New"/>
                <a:cs typeface="Courier New"/>
              </a:rPr>
              <a:t>	s=0</a:t>
            </a:r>
          </a:p>
          <a:p>
            <a:r>
              <a:rPr lang="en-US" sz="2800" dirty="0">
                <a:latin typeface="Courier New"/>
                <a:cs typeface="Courier New"/>
              </a:rPr>
              <a:t>	for 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 in range(0,n+1):</a:t>
            </a:r>
          </a:p>
          <a:p>
            <a:r>
              <a:rPr lang="en-US" sz="2800" dirty="0">
                <a:latin typeface="Courier New"/>
                <a:cs typeface="Courier New"/>
              </a:rPr>
              <a:t>		s=</a:t>
            </a:r>
            <a:r>
              <a:rPr lang="en-US" sz="2800" dirty="0" err="1">
                <a:latin typeface="Courier New"/>
                <a:cs typeface="Courier New"/>
              </a:rPr>
              <a:t>s+i</a:t>
            </a:r>
            <a:endParaRPr lang="en-US" sz="2800" dirty="0">
              <a:latin typeface="Courier New"/>
              <a:cs typeface="Courier New"/>
            </a:endParaRPr>
          </a:p>
          <a:p>
            <a:r>
              <a:rPr lang="en-US" sz="2800" dirty="0">
                <a:latin typeface="Courier New"/>
                <a:cs typeface="Courier New"/>
              </a:rPr>
              <a:t>	return s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85800" y="2060944"/>
            <a:ext cx="1752600" cy="381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For loop: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86C9DAF1-D4EF-E541-A1B5-A94EF979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xmlns="" id="{21974A1B-53AC-8A44-919A-E5880FA9805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25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Administrative Issues</a:t>
            </a:r>
            <a:endParaRPr dirty="0"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is Lecture 4? See Last slides.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are to help you learn the materials, so please make full use of them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Materials for midterm go through </a:t>
            </a:r>
            <a:r>
              <a:rPr lang="en-US" dirty="0"/>
              <a:t>March 4th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Lecture.</a:t>
            </a:r>
            <a:endParaRPr dirty="0"/>
          </a:p>
        </p:txBody>
      </p:sp>
      <p:sp>
        <p:nvSpPr>
          <p:cNvPr id="121" name="Google Shape;121;p15"/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  <p:sp>
        <p:nvSpPr>
          <p:cNvPr id="122" name="Google Shape;122;p15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L5</a:t>
            </a:r>
            <a:endParaRPr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20</a:t>
            </a:fld>
            <a:endParaRPr lang="en-US" b="0"/>
          </a:p>
        </p:txBody>
      </p:sp>
      <p:sp>
        <p:nvSpPr>
          <p:cNvPr id="9" name="Rectangle 8"/>
          <p:cNvSpPr/>
          <p:nvPr/>
        </p:nvSpPr>
        <p:spPr>
          <a:xfrm>
            <a:off x="2743200" y="2651343"/>
            <a:ext cx="64008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 err="1">
                <a:latin typeface="Courier New"/>
                <a:cs typeface="Courier New"/>
              </a:rPr>
              <a:t>def</a:t>
            </a:r>
            <a:r>
              <a:rPr lang="en-US" sz="2800" dirty="0">
                <a:latin typeface="Courier New"/>
                <a:cs typeface="Courier New"/>
              </a:rPr>
              <a:t> sum(n):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s=0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=0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while 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&lt;n: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	</a:t>
            </a:r>
            <a:r>
              <a:rPr lang="en-US" sz="2800" dirty="0" err="1">
                <a:latin typeface="Courier New"/>
                <a:cs typeface="Courier New"/>
              </a:rPr>
              <a:t>i</a:t>
            </a:r>
            <a:r>
              <a:rPr lang="en-US" sz="2800" dirty="0">
                <a:latin typeface="Courier New"/>
                <a:cs typeface="Courier New"/>
              </a:rPr>
              <a:t>=i+1</a:t>
            </a:r>
          </a:p>
          <a:p>
            <a:pPr lvl="1"/>
            <a:r>
              <a:rPr lang="en-US" sz="2800" dirty="0">
                <a:latin typeface="Courier New"/>
                <a:cs typeface="Courier New"/>
              </a:rPr>
              <a:t>		s=</a:t>
            </a:r>
            <a:r>
              <a:rPr lang="en-US" sz="2800" dirty="0" err="1">
                <a:latin typeface="Courier New"/>
                <a:cs typeface="Courier New"/>
              </a:rPr>
              <a:t>s+i</a:t>
            </a:r>
            <a:endParaRPr lang="en-US" sz="2800" dirty="0">
              <a:latin typeface="Courier New"/>
              <a:cs typeface="Courier New"/>
            </a:endParaRPr>
          </a:p>
          <a:p>
            <a:pPr lvl="1"/>
            <a:r>
              <a:rPr lang="en-US" sz="2800" dirty="0">
                <a:latin typeface="Courier New"/>
                <a:cs typeface="Courier New"/>
              </a:rPr>
              <a:t>	return s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85800" y="2194143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2800" dirty="0"/>
              <a:t>While loop: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DA23E4E8-A67C-5C46-A85F-6A93E196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xmlns="" id="{3E393ACD-9406-B049-9F24-917AFA0AD6E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323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</a:t>
            </a:r>
            <a:r>
              <a:rPr lang="en-US" dirty="0" err="1"/>
              <a:t>vs</a:t>
            </a:r>
            <a:r>
              <a:rPr lang="en-US" dirty="0"/>
              <a:t> Recursion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21</a:t>
            </a:fld>
            <a:endParaRPr lang="en-US" b="0"/>
          </a:p>
        </p:txBody>
      </p:sp>
      <p:sp>
        <p:nvSpPr>
          <p:cNvPr id="3" name="Rectangle 2"/>
          <p:cNvSpPr/>
          <p:nvPr/>
        </p:nvSpPr>
        <p:spPr>
          <a:xfrm>
            <a:off x="2133600" y="2438400"/>
            <a:ext cx="6248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Courier New"/>
                <a:cs typeface="Courier New"/>
              </a:rPr>
              <a:t>def</a:t>
            </a:r>
            <a:r>
              <a:rPr lang="en-US" sz="3600" dirty="0">
                <a:latin typeface="Courier New"/>
                <a:cs typeface="Courier New"/>
              </a:rPr>
              <a:t> sum(n):</a:t>
            </a:r>
          </a:p>
          <a:p>
            <a:r>
              <a:rPr lang="en-US" sz="3600" dirty="0">
                <a:latin typeface="Courier New"/>
                <a:cs typeface="Courier New"/>
              </a:rPr>
              <a:t>	if n==0:</a:t>
            </a:r>
          </a:p>
          <a:p>
            <a:r>
              <a:rPr lang="en-US" sz="3600" dirty="0">
                <a:latin typeface="Courier New"/>
                <a:cs typeface="Courier New"/>
              </a:rPr>
              <a:t>		 return 0</a:t>
            </a:r>
          </a:p>
          <a:p>
            <a:r>
              <a:rPr lang="en-US" sz="3600" dirty="0">
                <a:latin typeface="Courier New"/>
                <a:cs typeface="Courier New"/>
              </a:rPr>
              <a:t>	return </a:t>
            </a:r>
            <a:r>
              <a:rPr lang="en-US" sz="3600" dirty="0" err="1">
                <a:latin typeface="Courier New"/>
                <a:cs typeface="Courier New"/>
              </a:rPr>
              <a:t>n+sum</a:t>
            </a:r>
            <a:r>
              <a:rPr lang="en-US" sz="3600" dirty="0">
                <a:latin typeface="Courier New"/>
                <a:cs typeface="Courier New"/>
              </a:rPr>
              <a:t>(n-1)</a:t>
            </a:r>
          </a:p>
          <a:p>
            <a:r>
              <a:rPr lang="en-US" sz="36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133600" y="2057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002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4574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146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3718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29050" indent="-1714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2800" dirty="0"/>
              <a:t>Recursion: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D06B2300-0ADE-1640-88C0-2331A64BD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xmlns="" id="{85E73810-162D-534B-975A-E135FE2DBBF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7515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For Homework</a:t>
            </a:r>
            <a:endParaRPr dirty="0"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369939" y="1132758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(n) =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(n-1) +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(n-2)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	where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(1) ==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fibonacci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(0) == 1</a:t>
            </a:r>
            <a:endParaRPr dirty="0"/>
          </a:p>
        </p:txBody>
      </p:sp>
      <p:sp>
        <p:nvSpPr>
          <p:cNvPr id="190" name="Google Shape;190;p20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39" y="2678962"/>
            <a:ext cx="3739258" cy="2318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2623447"/>
            <a:ext cx="3861251" cy="242937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14B2DB86-F03C-6D47-A72B-A768161B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xmlns="" id="{D2652B60-594B-8E4A-AFD4-8A788026EF0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Another Example</a:t>
            </a:r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body" idx="1"/>
          </p:nvPr>
        </p:nvSpPr>
        <p:spPr>
          <a:xfrm>
            <a:off x="533400" y="55626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 over sequence length, rather than number magnitude</a:t>
            </a:r>
            <a:endParaRPr/>
          </a:p>
        </p:txBody>
      </p:sp>
      <p:sp>
        <p:nvSpPr>
          <p:cNvPr id="354" name="Google Shape;354;p3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228600" y="1219200"/>
            <a:ext cx="86106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first(s):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"""Return the first element in a sequence."""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s[0]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rest(s):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"""Return all elements in a sequence after the first"""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s[1:]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min_r(s):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“””Return minimum value in a sequence.”””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if len(s) == 1: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first(s)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min(first(s), min_r(rest(s)))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1295400" y="3733800"/>
            <a:ext cx="33528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Case</a:t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>
            <a:off x="1371600" y="4572000"/>
            <a:ext cx="5410200" cy="53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Recursive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Case</a:t>
            </a: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3409950" y="925911"/>
            <a:ext cx="3752850" cy="344090"/>
          </a:xfrm>
          <a:prstGeom prst="wedgeRectCallout">
            <a:avLst>
              <a:gd name="adj1" fmla="val -78559"/>
              <a:gd name="adj2" fmla="val 20327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ndexing an element of a sequence</a:t>
            </a:r>
            <a:endParaRPr/>
          </a:p>
        </p:txBody>
      </p:sp>
      <p:sp>
        <p:nvSpPr>
          <p:cNvPr id="359" name="Google Shape;359;p35"/>
          <p:cNvSpPr/>
          <p:nvPr/>
        </p:nvSpPr>
        <p:spPr>
          <a:xfrm>
            <a:off x="3409950" y="2911674"/>
            <a:ext cx="3752850" cy="344090"/>
          </a:xfrm>
          <a:prstGeom prst="wedgeRectCallout">
            <a:avLst>
              <a:gd name="adj1" fmla="val -73450"/>
              <a:gd name="adj2" fmla="val -8818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Slicing </a:t>
            </a: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sequence of elements</a:t>
            </a:r>
            <a:endParaRPr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058A3180-8145-9449-9A37-8BBFE5D79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xmlns="" id="{3C96A7D3-1435-384B-8B1D-B2FCEEEDA86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Visualize its behavior (print)</a:t>
            </a:r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body" idx="1"/>
          </p:nvPr>
        </p:nvSpPr>
        <p:spPr>
          <a:xfrm>
            <a:off x="609600" y="57150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about sum?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confuse print with return value </a:t>
            </a:r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36" descr="Screen Shot 2016-02-17 at 2.44.05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914400"/>
            <a:ext cx="7137400" cy="46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FFF00119-5060-B747-B161-C6F5172F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xmlns="" id="{D0555214-4DD5-2E46-AA01-1251F295DBE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Trust …</a:t>
            </a:r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62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recursive “leap of faith” works as long as we hit the base case eventually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What happens if we don’t?</a:t>
            </a:r>
            <a:endParaRPr dirty="0"/>
          </a:p>
        </p:txBody>
      </p:sp>
      <p:sp>
        <p:nvSpPr>
          <p:cNvPr id="390" name="Google Shape;390;p3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DB8B2FDD-F4BD-5F41-80A0-BDCEA4BB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xmlns="" id="{A0282601-BC5B-5E40-83B2-B41700D0498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02512" y="1187302"/>
            <a:ext cx="7620000" cy="356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>
              <a:spcBef>
                <a:spcPts val="0"/>
              </a:spcBef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 is…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) Less powerful than a for loop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</a:t>
            </a:r>
            <a:r>
              <a:rPr lang="en-US" dirty="0"/>
              <a:t>As powerful as a for loop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/>
              <a:t>C) As powerful as a while loop</a:t>
            </a:r>
            <a:br>
              <a:rPr lang="en-US" dirty="0"/>
            </a:br>
            <a:r>
              <a:rPr lang="en-US" dirty="0"/>
              <a:t>D) More powerful than a while loop</a:t>
            </a:r>
            <a:br>
              <a:rPr lang="en-US" dirty="0"/>
            </a:br>
            <a:r>
              <a:rPr lang="en-US" dirty="0"/>
              <a:t>E) Just different all together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1F3D363-208F-7C47-9C6A-147A5E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745146"/>
            <a:ext cx="2794000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D4C5404-CDDB-C54D-B5FF-C6A4497C3BC2}"/>
              </a:ext>
            </a:extLst>
          </p:cNvPr>
          <p:cNvSpPr txBox="1"/>
          <p:nvPr/>
        </p:nvSpPr>
        <p:spPr>
          <a:xfrm>
            <a:off x="178391" y="5050075"/>
            <a:ext cx="78846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Solution:</a:t>
            </a:r>
            <a:br>
              <a:rPr lang="en-US" sz="2400" b="1" dirty="0"/>
            </a:br>
            <a:r>
              <a:rPr lang="en-US" sz="2400" b="1" dirty="0"/>
              <a:t>C) Any recursion can be formulated as a while loop and any while loop can be formulated as a recursion (with a global variable).</a:t>
            </a:r>
            <a:endParaRPr lang="en-US" b="1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675D1EA9-D909-9F48-84FD-2458F956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xmlns="" id="{EDB5EFF6-6DE8-6A4B-8204-FD4F1FAC58B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8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62000" y="1295400"/>
            <a:ext cx="8001000" cy="3657600"/>
          </a:xfrm>
        </p:spPr>
        <p:txBody>
          <a:bodyPr/>
          <a:lstStyle/>
          <a:p>
            <a:r>
              <a:rPr lang="en-US" dirty="0"/>
              <a:t>“After Abstraction, Recursion is probably the 2</a:t>
            </a:r>
            <a:r>
              <a:rPr lang="en-US" baseline="30000" dirty="0"/>
              <a:t>nd</a:t>
            </a:r>
            <a:r>
              <a:rPr lang="en-US" dirty="0"/>
              <a:t> biggest idea in this course”</a:t>
            </a:r>
          </a:p>
          <a:p>
            <a:r>
              <a:rPr lang="en-US" dirty="0"/>
              <a:t>“It’s tremendously useful when the problem is self-similar”</a:t>
            </a:r>
          </a:p>
          <a:p>
            <a:r>
              <a:rPr lang="en-US" dirty="0">
                <a:solidFill>
                  <a:srgbClr val="000000"/>
                </a:solidFill>
              </a:rPr>
              <a:t>“It’s no more powerful than iteration, but often leads to more concise &amp; better code”</a:t>
            </a:r>
          </a:p>
          <a:p>
            <a:r>
              <a:rPr lang="en-US" dirty="0">
                <a:solidFill>
                  <a:srgbClr val="000000"/>
                </a:solidFill>
              </a:rPr>
              <a:t>“It’s more ‘mathematical’”</a:t>
            </a:r>
          </a:p>
          <a:p>
            <a:r>
              <a:rPr lang="en-US" dirty="0">
                <a:solidFill>
                  <a:srgbClr val="000000"/>
                </a:solidFill>
              </a:rPr>
              <a:t>“It embodies the beauty and joy of computing”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27</a:t>
            </a:fld>
            <a:endParaRPr lang="en-US" b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F8B078A2-F497-BA49-9264-43A4AA4C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xmlns="" id="{EBED7372-4633-F54A-B586-AB1CD72CF9C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89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8001000" cy="838200"/>
          </a:xfrm>
        </p:spPr>
        <p:txBody>
          <a:bodyPr/>
          <a:lstStyle/>
          <a:p>
            <a:r>
              <a:rPr lang="en-US" dirty="0"/>
              <a:t>Recursive structures exist (sometimes hidden) in nature and therefore in data!</a:t>
            </a:r>
          </a:p>
          <a:p>
            <a:r>
              <a:rPr lang="en-US" dirty="0"/>
              <a:t>It’s mentally and sometimes computationally more efficient to process recursive structures using recursion.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Recursion? More Reasons</a:t>
            </a:r>
          </a:p>
        </p:txBody>
      </p:sp>
      <p:pic>
        <p:nvPicPr>
          <p:cNvPr id="10" name="Shape 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3600" y="3581400"/>
            <a:ext cx="28194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28</a:t>
            </a:fld>
            <a:endParaRPr lang="en-US" b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79BE0AB-F658-3649-A5A7-F755D59E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37" y="3497226"/>
            <a:ext cx="2930156" cy="2930156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8E68550E-F474-2C4A-8418-46DDAE60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xmlns="" id="{881001FA-5ACE-D34C-A99A-3703525C506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46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18 VAG Rounded Bold   07390" charset="0"/>
              </a:rPr>
              <a:t>Recursion (unwanted)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011383" cy="4495800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29</a:t>
            </a:fld>
            <a:endParaRPr lang="en-US" b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0D8CCBBA-07AB-AE43-9E13-70326555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xmlns="" id="{3083D1AD-38E8-6A4A-B6DF-1C128F4FD90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94737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 descr="RF-Graphic-from-DrawShop-a-head-full-of-excellent-ideas-109477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29200"/>
            <a:ext cx="99060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 patterns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Map, Filter, Reduce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factories – create and return functions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L5</a:t>
            </a:r>
            <a:endParaRPr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xmlns="" id="{CC3D59D1-54F8-C348-B0FE-BAEE438A78E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30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52600"/>
            <a:ext cx="3505200" cy="4197016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4876800" y="1752600"/>
            <a:ext cx="8001000" cy="838200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114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Recursion!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6172200" y="3962400"/>
            <a:ext cx="1676400" cy="685800"/>
          </a:xfrm>
          <a:prstGeom prst="wedgeRectCallout">
            <a:avLst>
              <a:gd name="adj1" fmla="val -21979"/>
              <a:gd name="adj2" fmla="val -9895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C60687AA-B2E1-8F4E-89CA-63D10DFC5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7" name="Google Shape;121;p15">
            <a:extLst>
              <a:ext uri="{FF2B5EF4-FFF2-40B4-BE49-F238E27FC236}">
                <a16:creationId xmlns:a16="http://schemas.microsoft.com/office/drawing/2014/main" xmlns="" id="{866F456E-602F-264F-8FFD-83032C2E12E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90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Files in Python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31</a:t>
            </a:fld>
            <a:endParaRPr lang="en-US" b="0"/>
          </a:p>
        </p:txBody>
      </p:sp>
      <p:sp>
        <p:nvSpPr>
          <p:cNvPr id="10" name="Rectangle 9"/>
          <p:cNvSpPr/>
          <p:nvPr/>
        </p:nvSpPr>
        <p:spPr>
          <a:xfrm>
            <a:off x="22726" y="1219200"/>
            <a:ext cx="9601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def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listfiles</a:t>
            </a:r>
            <a:r>
              <a:rPr lang="en-US" sz="1600" dirty="0">
                <a:latin typeface="Courier"/>
                <a:cs typeface="Courier"/>
              </a:rPr>
              <a:t>(directory):</a:t>
            </a:r>
          </a:p>
          <a:p>
            <a:r>
              <a:rPr lang="en-US" sz="1600" dirty="0">
                <a:latin typeface="Courier"/>
                <a:cs typeface="Courier"/>
              </a:rPr>
              <a:t>    content = [</a:t>
            </a:r>
            <a:r>
              <a:rPr lang="en-US" sz="1600" dirty="0" err="1">
                <a:latin typeface="Courier"/>
                <a:cs typeface="Courier"/>
              </a:rPr>
              <a:t>os.path.join</a:t>
            </a:r>
            <a:r>
              <a:rPr lang="en-US" sz="1600" dirty="0">
                <a:latin typeface="Courier"/>
                <a:cs typeface="Courier"/>
              </a:rPr>
              <a:t>(directory, x) for x in </a:t>
            </a:r>
            <a:r>
              <a:rPr lang="en-US" sz="1600" dirty="0" err="1">
                <a:latin typeface="Courier"/>
                <a:cs typeface="Courier"/>
              </a:rPr>
              <a:t>os.listdir</a:t>
            </a:r>
            <a:r>
              <a:rPr lang="en-US" sz="1600" dirty="0">
                <a:latin typeface="Courier"/>
                <a:cs typeface="Courier"/>
              </a:rPr>
              <a:t>(directory)]</a:t>
            </a:r>
          </a:p>
          <a:p>
            <a:r>
              <a:rPr lang="en-US" sz="1600" dirty="0">
                <a:latin typeface="Courier"/>
                <a:cs typeface="Courier"/>
              </a:rPr>
              <a:t> 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dirs</a:t>
            </a:r>
            <a:r>
              <a:rPr lang="en-US" sz="1600" dirty="0">
                <a:latin typeface="Courier"/>
                <a:cs typeface="Courier"/>
              </a:rPr>
              <a:t> = sorted([x for x in content if </a:t>
            </a:r>
            <a:r>
              <a:rPr lang="en-US" sz="1600" dirty="0" err="1">
                <a:latin typeface="Courier"/>
                <a:cs typeface="Courier"/>
              </a:rPr>
              <a:t>os.path.isdir</a:t>
            </a:r>
            <a:r>
              <a:rPr lang="en-US" sz="1600" dirty="0">
                <a:latin typeface="Courier"/>
                <a:cs typeface="Courier"/>
              </a:rPr>
              <a:t>(x)])</a:t>
            </a:r>
          </a:p>
          <a:p>
            <a:r>
              <a:rPr lang="en-US" sz="1600" dirty="0">
                <a:latin typeface="Courier"/>
                <a:cs typeface="Courier"/>
              </a:rPr>
              <a:t>    files = sorted([x for x in content if </a:t>
            </a:r>
            <a:r>
              <a:rPr lang="en-US" sz="1600" dirty="0" err="1">
                <a:latin typeface="Courier"/>
                <a:cs typeface="Courier"/>
              </a:rPr>
              <a:t>os.path.isfile</a:t>
            </a:r>
            <a:r>
              <a:rPr lang="en-US" sz="1600" dirty="0">
                <a:latin typeface="Courier"/>
                <a:cs typeface="Courier"/>
              </a:rPr>
              <a:t>(x)])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for d in </a:t>
            </a:r>
            <a:r>
              <a:rPr lang="en-US" sz="1600" dirty="0" err="1">
                <a:latin typeface="Courier"/>
                <a:cs typeface="Courier"/>
              </a:rPr>
              <a:t>dirs</a:t>
            </a:r>
            <a:r>
              <a:rPr lang="en-US" sz="1600" dirty="0"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latin typeface="Courier"/>
                <a:cs typeface="Courier"/>
              </a:rPr>
              <a:t>	print d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listfiles</a:t>
            </a:r>
            <a:r>
              <a:rPr lang="en-US" sz="1600" dirty="0">
                <a:latin typeface="Courier"/>
                <a:cs typeface="Courier"/>
              </a:rPr>
              <a:t>(d)</a:t>
            </a:r>
          </a:p>
          <a:p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for f in files:</a:t>
            </a:r>
          </a:p>
          <a:p>
            <a:r>
              <a:rPr lang="en-US" sz="1600" dirty="0">
                <a:latin typeface="Courier"/>
                <a:cs typeface="Courier"/>
              </a:rPr>
              <a:t>	print f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4724400"/>
            <a:ext cx="8001000" cy="838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Iterative version about twice as much code and much harder to think about.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EFDF2C2B-0031-6447-9D8D-04F9B22E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3" name="Google Shape;121;p15">
            <a:extLst>
              <a:ext uri="{FF2B5EF4-FFF2-40B4-BE49-F238E27FC236}">
                <a16:creationId xmlns:a16="http://schemas.microsoft.com/office/drawing/2014/main" xmlns="" id="{6DC4C4E0-AAE8-874E-924A-CE894A22A60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690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32</a:t>
            </a:fld>
            <a:endParaRPr lang="en-US" b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Sort the numbers in a list. 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recursive structure: Decision tree!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2600"/>
            <a:ext cx="7302500" cy="36449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6ECA801C-EB69-5D44-BCF5-D70B2CB7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xmlns="" id="{C1286AF5-021E-BC4D-8B78-7491ECB4E36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08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5" descr="RF-Graphic-from-DrawShop-a-head-full-of-excellent-ideas-109477-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5029200"/>
            <a:ext cx="990600" cy="161798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Computational Concepts Toolbox</a:t>
            </a:r>
            <a:endParaRPr/>
          </a:p>
        </p:txBody>
      </p:sp>
      <p:sp>
        <p:nvSpPr>
          <p:cNvPr id="497" name="Google Shape;497;p45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type: values, literals, operations,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int, float, string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Expressions, Call expression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Sequences: tuple, list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indexing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 assignment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Expressions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Definition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 Statement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0795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>
            <a:spLocks noGrp="1"/>
          </p:cNvSpPr>
          <p:nvPr>
            <p:ph type="body" idx="2"/>
          </p:nvPr>
        </p:nvSpPr>
        <p:spPr>
          <a:xfrm>
            <a:off x="4572000" y="1066800"/>
            <a:ext cx="3733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(list comprehension)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control-driven (for statement)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statement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Order Functions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as Values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with functions as argument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of function values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5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5800CB70-CB19-244D-B50E-AD300808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xmlns="" id="{DADD80E2-D57A-DE41-80AA-C4E38E4B9A0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Answers for the Wandering Mind (Holiday Edition)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298"/>
            <a:ext cx="8001000" cy="5257800"/>
          </a:xfrm>
        </p:spPr>
        <p:txBody>
          <a:bodyPr/>
          <a:lstStyle/>
          <a:p>
            <a:r>
              <a:rPr lang="en-US" dirty="0"/>
              <a:t>How many answers can be maximally responded to by 20 questions (how much data do I need on my game device)?</a:t>
            </a:r>
          </a:p>
          <a:p>
            <a:pPr marL="76200" indent="0">
              <a:buNone/>
            </a:pPr>
            <a:r>
              <a:rPr lang="en-US" b="0" dirty="0"/>
              <a:t>Assume a number of answer possibilities </a:t>
            </a:r>
            <a:r>
              <a:rPr lang="en-US" b="0" i="1" dirty="0"/>
              <a:t>b</a:t>
            </a:r>
            <a:r>
              <a:rPr lang="en-US" b="0" dirty="0"/>
              <a:t>. This gives </a:t>
            </a:r>
            <a:r>
              <a:rPr lang="en-US" b="0" i="1" dirty="0"/>
              <a:t>b</a:t>
            </a:r>
            <a:r>
              <a:rPr lang="en-US" b="0" i="1" baseline="30000" dirty="0"/>
              <a:t>20</a:t>
            </a:r>
            <a:r>
              <a:rPr lang="en-US" b="0" dirty="0"/>
              <a:t> possible answer paths. </a:t>
            </a:r>
            <a:br>
              <a:rPr lang="en-US" b="0" dirty="0"/>
            </a:br>
            <a:r>
              <a:rPr lang="en-US" b="0" dirty="0"/>
              <a:t>In below device: </a:t>
            </a:r>
            <a:r>
              <a:rPr lang="en-US" b="0" i="1" dirty="0"/>
              <a:t>b=4 </a:t>
            </a:r>
            <a:r>
              <a:rPr lang="en-US" b="0" dirty="0"/>
              <a:t>(“unknown”, “no”, “yes”, “sometimes”) and </a:t>
            </a:r>
            <a:br>
              <a:rPr lang="en-US" b="0" dirty="0"/>
            </a:br>
            <a:r>
              <a:rPr lang="en-US" b="0" i="1" dirty="0"/>
              <a:t>4</a:t>
            </a:r>
            <a:r>
              <a:rPr lang="en-US" b="0" i="1" baseline="30000" dirty="0"/>
              <a:t>20</a:t>
            </a:r>
            <a:r>
              <a:rPr lang="en-US" b="0" i="1" dirty="0"/>
              <a:t>=1,099,511,627,776</a:t>
            </a:r>
            <a:r>
              <a:rPr lang="en-US" b="0" dirty="0"/>
              <a:t>.</a:t>
            </a:r>
            <a:br>
              <a:rPr lang="en-US" b="0" dirty="0"/>
            </a:br>
            <a:endParaRPr lang="en-US" b="0" dirty="0"/>
          </a:p>
          <a:p>
            <a:pPr marL="76200" indent="0">
              <a:buNone/>
            </a:pPr>
            <a:r>
              <a:rPr lang="en-US" b="0" dirty="0"/>
              <a:t>Even if each questions and each </a:t>
            </a:r>
          </a:p>
          <a:p>
            <a:pPr marL="76200" indent="0">
              <a:buNone/>
            </a:pPr>
            <a:r>
              <a:rPr lang="en-US" b="0" dirty="0"/>
              <a:t>answer was only </a:t>
            </a:r>
            <a:r>
              <a:rPr lang="en-US" b="0" i="1" dirty="0"/>
              <a:t>1</a:t>
            </a:r>
            <a:r>
              <a:rPr lang="en-US" b="0" dirty="0"/>
              <a:t> byte long,</a:t>
            </a:r>
          </a:p>
          <a:p>
            <a:pPr marL="76200" indent="0">
              <a:buNone/>
            </a:pPr>
            <a:r>
              <a:rPr lang="en-US" b="0" dirty="0"/>
              <a:t>the device would have to have</a:t>
            </a:r>
          </a:p>
          <a:p>
            <a:pPr marL="76200" indent="0">
              <a:buNone/>
            </a:pPr>
            <a:r>
              <a:rPr lang="en-US" i="1" u="sng" dirty="0"/>
              <a:t>peta bytes </a:t>
            </a:r>
            <a:r>
              <a:rPr lang="en-US" b="0" dirty="0"/>
              <a:t>of memory.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34</a:t>
            </a:fld>
            <a:endParaRPr lang="en-US" b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E08815-309E-CB4C-85E2-1C44A73B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32" y="3405571"/>
            <a:ext cx="3473268" cy="345242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E1AE2235-069F-7E42-AEF8-0843E6108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8" name="Google Shape;121;p15">
            <a:extLst>
              <a:ext uri="{FF2B5EF4-FFF2-40B4-BE49-F238E27FC236}">
                <a16:creationId xmlns:a16="http://schemas.microsoft.com/office/drawing/2014/main" xmlns="" id="{A5D0916D-C92F-E44C-BA92-C09D120A403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194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Answers for the Wandering Mind (Holiday Edition)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84" y="1077136"/>
            <a:ext cx="7961128" cy="5476064"/>
          </a:xfrm>
        </p:spPr>
        <p:txBody>
          <a:bodyPr/>
          <a:lstStyle/>
          <a:p>
            <a:r>
              <a:rPr lang="en-US" dirty="0"/>
              <a:t>How can a 20-questions game get away with less?</a:t>
            </a:r>
          </a:p>
          <a:p>
            <a:pPr marL="76200" indent="0">
              <a:buNone/>
            </a:pPr>
            <a:r>
              <a:rPr lang="en-US" b="0" dirty="0"/>
              <a:t>Different answers lead to the same </a:t>
            </a:r>
            <a:br>
              <a:rPr lang="en-US" b="0" dirty="0"/>
            </a:br>
            <a:r>
              <a:rPr lang="en-US" b="0" dirty="0"/>
              <a:t>path (redundancy). For example, </a:t>
            </a:r>
            <a:br>
              <a:rPr lang="en-US" b="0" dirty="0"/>
            </a:br>
            <a:r>
              <a:rPr lang="en-US" b="0" dirty="0"/>
              <a:t>making </a:t>
            </a:r>
            <a:r>
              <a:rPr lang="en-US" b="0" i="1" dirty="0"/>
              <a:t>b </a:t>
            </a:r>
            <a:r>
              <a:rPr lang="en-US" b="0" dirty="0"/>
              <a:t>effectively </a:t>
            </a:r>
            <a:r>
              <a:rPr lang="en-US" b="0" i="1" dirty="0"/>
              <a:t>2 (instead of 4)</a:t>
            </a:r>
            <a:br>
              <a:rPr lang="en-US" b="0" i="1" dirty="0"/>
            </a:br>
            <a:r>
              <a:rPr lang="en-US" b="0" dirty="0"/>
              <a:t>results in only </a:t>
            </a:r>
            <a:r>
              <a:rPr lang="en-US" b="0" i="1" dirty="0"/>
              <a:t>2</a:t>
            </a:r>
            <a:r>
              <a:rPr lang="en-US" b="0" i="1" baseline="30000" dirty="0"/>
              <a:t>20</a:t>
            </a:r>
            <a:r>
              <a:rPr lang="en-US" b="0" i="1" dirty="0"/>
              <a:t>= 1,048,576</a:t>
            </a:r>
            <a:r>
              <a:rPr lang="en-US" b="0" dirty="0"/>
              <a:t> </a:t>
            </a:r>
            <a:br>
              <a:rPr lang="en-US" b="0" dirty="0"/>
            </a:br>
            <a:r>
              <a:rPr lang="en-US" b="0" dirty="0"/>
              <a:t>concepts. The 20-volume Oxford </a:t>
            </a:r>
            <a:br>
              <a:rPr lang="en-US" b="0" dirty="0"/>
            </a:br>
            <a:r>
              <a:rPr lang="en-US" b="0" dirty="0"/>
              <a:t>English Dictionary only describes </a:t>
            </a:r>
            <a:br>
              <a:rPr lang="en-US" b="0" dirty="0"/>
            </a:br>
            <a:r>
              <a:rPr lang="en-US" b="0" i="1" dirty="0"/>
              <a:t>171,476</a:t>
            </a:r>
            <a:r>
              <a:rPr lang="en-US" b="0" dirty="0"/>
              <a:t> (&lt;</a:t>
            </a:r>
            <a:r>
              <a:rPr lang="en-US" b="0" i="1" dirty="0"/>
              <a:t>4</a:t>
            </a:r>
            <a:r>
              <a:rPr lang="en-US" b="0" i="1" baseline="30000" dirty="0"/>
              <a:t>9</a:t>
            </a:r>
            <a:r>
              <a:rPr lang="en-US" b="0" dirty="0"/>
              <a:t>) words. Typically, in </a:t>
            </a:r>
            <a:br>
              <a:rPr lang="en-US" b="0" dirty="0"/>
            </a:br>
            <a:r>
              <a:rPr lang="en-US" b="0" dirty="0"/>
              <a:t>our every-day life we deal with </a:t>
            </a:r>
            <a:br>
              <a:rPr lang="en-US" b="0" dirty="0"/>
            </a:br>
            <a:r>
              <a:rPr lang="en-US" b="0" dirty="0"/>
              <a:t>about </a:t>
            </a:r>
            <a:r>
              <a:rPr lang="en-US" b="0" i="1" dirty="0"/>
              <a:t>2000-4000</a:t>
            </a:r>
            <a:r>
              <a:rPr lang="en-US" b="0" dirty="0"/>
              <a:t> concepts (&lt;</a:t>
            </a:r>
            <a:r>
              <a:rPr lang="en-US" b="0" i="1" dirty="0"/>
              <a:t>4</a:t>
            </a:r>
            <a:r>
              <a:rPr lang="en-US" b="0" i="1" baseline="30000" dirty="0"/>
              <a:t>6</a:t>
            </a:r>
            <a:r>
              <a:rPr lang="en-US" b="0" dirty="0"/>
              <a:t>). </a:t>
            </a:r>
          </a:p>
          <a:p>
            <a:r>
              <a:rPr lang="en-US" dirty="0"/>
              <a:t>How can you make a 20</a:t>
            </a:r>
            <a:br>
              <a:rPr lang="en-US" dirty="0"/>
            </a:br>
            <a:r>
              <a:rPr lang="en-US" dirty="0"/>
              <a:t>questions game fail?</a:t>
            </a:r>
          </a:p>
          <a:p>
            <a:pPr marL="76200" indent="0">
              <a:buNone/>
            </a:pPr>
            <a:r>
              <a:rPr lang="en-US" b="0" dirty="0"/>
              <a:t>Pick a new concept “data science”</a:t>
            </a:r>
          </a:p>
          <a:p>
            <a:pPr marL="76200" indent="0">
              <a:buNone/>
            </a:pPr>
            <a:r>
              <a:rPr lang="en-US" b="0" dirty="0"/>
              <a:t>or chose a specialized one from the </a:t>
            </a:r>
            <a:br>
              <a:rPr lang="en-US" b="0" dirty="0"/>
            </a:br>
            <a:r>
              <a:rPr lang="en-US" b="0" dirty="0"/>
              <a:t>dictionary! 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35</a:t>
            </a:fld>
            <a:endParaRPr lang="en-US" b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E1AE2235-069F-7E42-AEF8-0843E6108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4B92DC3-1C86-8D45-9FFB-E49994A8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72" y="1660746"/>
            <a:ext cx="3679656" cy="5197254"/>
          </a:xfrm>
          <a:prstGeom prst="rect">
            <a:avLst/>
          </a:prstGeom>
        </p:spPr>
      </p:pic>
      <p:sp>
        <p:nvSpPr>
          <p:cNvPr id="12" name="Google Shape;121;p15">
            <a:extLst>
              <a:ext uri="{FF2B5EF4-FFF2-40B4-BE49-F238E27FC236}">
                <a16:creationId xmlns:a16="http://schemas.microsoft.com/office/drawing/2014/main" xmlns="" id="{9CE2F47A-4921-DE45-93FE-F9D7EF218AC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80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22275"/>
            <a:ext cx="7696200" cy="736600"/>
          </a:xfrm>
        </p:spPr>
        <p:txBody>
          <a:bodyPr/>
          <a:lstStyle/>
          <a:p>
            <a:r>
              <a:rPr lang="en-US" dirty="0"/>
              <a:t>Thoughts for the Wandering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6298"/>
            <a:ext cx="8001000" cy="5257800"/>
          </a:xfrm>
        </p:spPr>
        <p:txBody>
          <a:bodyPr/>
          <a:lstStyle/>
          <a:p>
            <a:pPr marL="76200" indent="0">
              <a:buNone/>
            </a:pPr>
            <a:r>
              <a:rPr lang="en-US" dirty="0"/>
              <a:t>The computer choses a random element </a:t>
            </a:r>
            <a:r>
              <a:rPr lang="en-US" i="1" dirty="0"/>
              <a:t>x</a:t>
            </a:r>
            <a:r>
              <a:rPr lang="en-US" dirty="0"/>
              <a:t> of the list generated by </a:t>
            </a:r>
            <a:r>
              <a:rPr lang="en-US" dirty="0">
                <a:latin typeface="American Typewriter" panose="02090604020004020304" pitchFamily="18" charset="77"/>
              </a:rPr>
              <a:t>range(0,n).</a:t>
            </a:r>
            <a:r>
              <a:rPr lang="en-US" dirty="0"/>
              <a:t> What is the smallest amount of iteration/recursion steps the best ever algorithms needs to guess </a:t>
            </a:r>
            <a:r>
              <a:rPr lang="en-US" i="1" dirty="0"/>
              <a:t>x?</a:t>
            </a:r>
            <a:r>
              <a:rPr lang="en-US" dirty="0"/>
              <a:t> 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How would the algorithm look like?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36</a:t>
            </a:fld>
            <a:endParaRPr lang="en-US" b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C9342690-7934-E24E-97EE-F9E9198F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2" name="Google Shape;121;p15">
            <a:extLst>
              <a:ext uri="{FF2B5EF4-FFF2-40B4-BE49-F238E27FC236}">
                <a16:creationId xmlns:a16="http://schemas.microsoft.com/office/drawing/2014/main" xmlns="" id="{8F66EE76-B272-2248-AB5B-18CB9C65910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18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18"/>
    </mc:Choice>
    <mc:Fallback xmlns="">
      <p:transition xmlns:p14="http://schemas.microsoft.com/office/powerpoint/2010/main" spd="slow" advTm="14051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Today: Recursion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381000" y="6096000"/>
            <a:ext cx="838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Recursive function calls itself, directly or indirectly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L5</a:t>
            </a:r>
            <a:endParaRPr dirty="0"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4" descr="Screen Shot 2016-02-17 at 7.38.1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990600"/>
            <a:ext cx="49911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Screen Shot 2016-02-17 at 7.37.3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14600" y="2895600"/>
            <a:ext cx="6629400" cy="30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1;p15">
            <a:extLst>
              <a:ext uri="{FF2B5EF4-FFF2-40B4-BE49-F238E27FC236}">
                <a16:creationId xmlns:a16="http://schemas.microsoft.com/office/drawing/2014/main" xmlns="" id="{80255ADC-3D0F-CE41-ABF2-76DC857650E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029200"/>
            <a:ext cx="7620000" cy="1295400"/>
          </a:xfrm>
        </p:spPr>
        <p:txBody>
          <a:bodyPr/>
          <a:lstStyle/>
          <a:p>
            <a:r>
              <a:rPr lang="en-US" dirty="0"/>
              <a:t>Generalizes an expression or set of statements to apply to lots of instances of the problem</a:t>
            </a:r>
          </a:p>
          <a:p>
            <a:r>
              <a:rPr lang="en-US" dirty="0"/>
              <a:t>A function should </a:t>
            </a:r>
            <a:r>
              <a:rPr lang="en-US" i="1" dirty="0"/>
              <a:t>do one thing well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2438400"/>
            <a:ext cx="1921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expression</a:t>
            </a:r>
          </a:p>
        </p:txBody>
      </p:sp>
      <p:sp>
        <p:nvSpPr>
          <p:cNvPr id="8" name="Cloud 7"/>
          <p:cNvSpPr/>
          <p:nvPr/>
        </p:nvSpPr>
        <p:spPr bwMode="auto">
          <a:xfrm>
            <a:off x="2133600" y="2133600"/>
            <a:ext cx="3505200" cy="1371600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459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def</a:t>
            </a:r>
            <a:r>
              <a:rPr lang="en-US" dirty="0"/>
              <a:t> &lt;function name&gt;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dirty="0"/>
              <a:t>&lt;argument list&gt;</a:t>
            </a:r>
            <a:r>
              <a:rPr lang="en-US" b="1" dirty="0">
                <a:latin typeface="Courier"/>
                <a:cs typeface="Courier"/>
              </a:rPr>
              <a:t>) 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3000" y="2590800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return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7338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4267200" y="1600200"/>
            <a:ext cx="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53200"/>
            <a:ext cx="533400" cy="304800"/>
          </a:xfr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5</a:t>
            </a:fld>
            <a:endParaRPr lang="en-US" b="0"/>
          </a:p>
        </p:txBody>
      </p:sp>
      <p:sp>
        <p:nvSpPr>
          <p:cNvPr id="5" name="Rectangle 4"/>
          <p:cNvSpPr/>
          <p:nvPr/>
        </p:nvSpPr>
        <p:spPr>
          <a:xfrm>
            <a:off x="5715000" y="3581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def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concat</a:t>
            </a:r>
            <a:r>
              <a:rPr lang="en-US" dirty="0">
                <a:latin typeface="Courier"/>
                <a:cs typeface="Courier"/>
              </a:rPr>
              <a:t>(str1, str2):</a:t>
            </a:r>
          </a:p>
          <a:p>
            <a:r>
              <a:rPr lang="en-US" dirty="0">
                <a:latin typeface="Courier"/>
                <a:cs typeface="Courier"/>
              </a:rPr>
              <a:t>   return str1+str2;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concat</a:t>
            </a:r>
            <a:r>
              <a:rPr lang="en-US" dirty="0">
                <a:latin typeface="Courier"/>
                <a:cs typeface="Courier"/>
              </a:rPr>
              <a:t>(“</a:t>
            </a:r>
            <a:r>
              <a:rPr lang="en-US" dirty="0" err="1">
                <a:latin typeface="Courier"/>
                <a:cs typeface="Courier"/>
              </a:rPr>
              <a:t>Hello”,”World</a:t>
            </a:r>
            <a:r>
              <a:rPr lang="en-US" dirty="0">
                <a:latin typeface="Courier"/>
                <a:cs typeface="Courier"/>
              </a:rPr>
              <a:t>”)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L1</a:t>
            </a:r>
          </a:p>
        </p:txBody>
      </p:sp>
      <p:sp>
        <p:nvSpPr>
          <p:cNvPr id="14" name="Google Shape;121;p15">
            <a:extLst>
              <a:ext uri="{FF2B5EF4-FFF2-40B4-BE49-F238E27FC236}">
                <a16:creationId xmlns:a16="http://schemas.microsoft.com/office/drawing/2014/main" xmlns="" id="{FBE6DA4F-09C6-3E4E-8C24-0377293714C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8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12"/>
    </mc:Choice>
    <mc:Fallback xmlns="">
      <p:transition xmlns:p14="http://schemas.microsoft.com/office/powerpoint/2010/main" spd="slow" advTm="34451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Review: Higher Order Functions</a:t>
            </a: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that operate on functions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that takes a function arg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L3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 i="0" u="none" strike="noStrike" cap="non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905000" y="2027872"/>
            <a:ext cx="6019800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odd(x):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x%2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odd(3)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1905000" y="4267200"/>
            <a:ext cx="6019800" cy="1661993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filter(</a:t>
            </a:r>
            <a:r>
              <a:rPr lang="en-US" sz="2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fun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, 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[x for x in s if </a:t>
            </a:r>
            <a:r>
              <a:rPr lang="en-US" sz="24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fun</a:t>
            </a: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(x)]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filter(odd, [0,1,2,3,4,5,6,7])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[1, 3, 5, 7]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7010400" y="3276600"/>
            <a:ext cx="1371600" cy="762000"/>
          </a:xfrm>
          <a:prstGeom prst="wedgeRectCallout">
            <a:avLst>
              <a:gd name="adj1" fmla="val -98452"/>
              <a:gd name="adj2" fmla="val 141578"/>
            </a:avLst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this not ‘odd’ ?</a:t>
            </a:r>
            <a:endParaRPr/>
          </a:p>
        </p:txBody>
      </p:sp>
      <p:sp>
        <p:nvSpPr>
          <p:cNvPr id="10" name="Google Shape;121;p15">
            <a:extLst>
              <a:ext uri="{FF2B5EF4-FFF2-40B4-BE49-F238E27FC236}">
                <a16:creationId xmlns:a16="http://schemas.microsoft.com/office/drawing/2014/main" xmlns="" id="{D17DED1E-D1E1-E64F-8579-A69807D5348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Review Higher Order Functions (cont)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that returns (makes) a function</a:t>
            </a:r>
            <a:endParaRPr/>
          </a:p>
          <a:p>
            <a:pPr marL="285750" marR="0" lvl="0" indent="-133350" algn="l" rtl="0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L3</a:t>
            </a:r>
            <a:endParaRPr dirty="0"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1066800" y="1752600"/>
            <a:ext cx="7010400" cy="1231106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leq_maker(c):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def leq(val):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    return val &lt;= 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</a:t>
            </a:r>
            <a:r>
              <a:rPr lang="en-US" sz="20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leq</a:t>
            </a:r>
            <a:endParaRPr sz="2000" b="1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066800" y="3352800"/>
            <a:ext cx="6934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leq_maker(3)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&lt;function leq_maker.&lt;locals&gt;.leq at 0x1019d8c80&gt;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1066800" y="4267200"/>
            <a:ext cx="6553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leq_maker(3)(4)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False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066800" y="5029200"/>
            <a:ext cx="70104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filter(leq_maker(3), [0,1,2,3,4,5,6,7])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[0, 1, 2, 3]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</a:t>
            </a:r>
            <a:endParaRPr/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xmlns="" id="{C5D3CE5B-E3D3-6848-9C9B-F50D5379699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Review: One more example</a:t>
            </a:r>
            <a:endParaRPr dirty="0"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685800" y="1066800"/>
            <a:ext cx="7620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does this function do?</a:t>
            </a: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3048000" y="65532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14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UCB CS88 Sp19 L3</a:t>
            </a:r>
            <a:endParaRPr dirty="0"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28600" y="1905000"/>
            <a:ext cx="8610600" cy="923330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def split_fun(p, 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””” Returns &lt;you fill this in&gt;."""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   return [i for i in s if p(i)], [i for i in s if not p(i)]</a:t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304800" y="3657600"/>
            <a:ext cx="8458200" cy="646331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&gt;&gt;&gt; split_fun(leq_maker(3), [0,1,2,3,4,5,6])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([0, 1, 2, 3], [4, 5, 6])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" name="Google Shape;121;p15">
            <a:extLst>
              <a:ext uri="{FF2B5EF4-FFF2-40B4-BE49-F238E27FC236}">
                <a16:creationId xmlns:a16="http://schemas.microsoft.com/office/drawing/2014/main" xmlns="" id="{8DC47DF2-48C1-4F41-B617-BC429984F3C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6962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332B7"/>
                </a:solidFill>
                <a:latin typeface="Arial"/>
                <a:ea typeface="Arial"/>
                <a:cs typeface="Arial"/>
                <a:sym typeface="Arial"/>
              </a:rPr>
              <a:t>Function Review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602512" y="1187302"/>
            <a:ext cx="7620000" cy="3563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lvl="0" indent="-285750">
              <a:spcBef>
                <a:spcPts val="0"/>
              </a:spcBef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function cannot…</a:t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/>
              <a:t>) have a function as argument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</a:t>
            </a:r>
            <a:r>
              <a:rPr lang="en-US" dirty="0"/>
              <a:t>define a function within itself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dirty="0"/>
              <a:t>C) return a function </a:t>
            </a:r>
            <a:br>
              <a:rPr lang="en-US" dirty="0"/>
            </a:br>
            <a:r>
              <a:rPr lang="en-US" dirty="0"/>
              <a:t>D) call itself </a:t>
            </a:r>
            <a:br>
              <a:rPr lang="en-US" dirty="0"/>
            </a:br>
            <a:r>
              <a:rPr lang="en-US" dirty="0"/>
              <a:t>E) None of the above.</a:t>
            </a: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610600" y="65532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1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1F3D363-208F-7C47-9C6A-147A5E44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745146"/>
            <a:ext cx="2794000" cy="246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D4C5404-CDDB-C54D-B5FF-C6A4497C3BC2}"/>
              </a:ext>
            </a:extLst>
          </p:cNvPr>
          <p:cNvSpPr txBox="1"/>
          <p:nvPr/>
        </p:nvSpPr>
        <p:spPr>
          <a:xfrm>
            <a:off x="337879" y="5128163"/>
            <a:ext cx="7884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Solution:</a:t>
            </a:r>
            <a:br>
              <a:rPr lang="en-US" sz="2400" b="1" dirty="0"/>
            </a:br>
            <a:r>
              <a:rPr lang="en-US" sz="2400" b="1" dirty="0"/>
              <a:t>E) A, B, C, D are all possible!</a:t>
            </a:r>
            <a:endParaRPr lang="en-US" b="1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7F9665D3-87CD-CA43-853A-23E2B0FB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0" y="6553200"/>
            <a:ext cx="2895600" cy="304800"/>
          </a:xfrm>
        </p:spPr>
        <p:txBody>
          <a:bodyPr/>
          <a:lstStyle/>
          <a:p>
            <a:pPr>
              <a:defRPr/>
            </a:pPr>
            <a:r>
              <a:rPr lang="en-US" dirty="0"/>
              <a:t>UCB CS88 Sp19 L5</a:t>
            </a:r>
          </a:p>
        </p:txBody>
      </p:sp>
      <p:sp>
        <p:nvSpPr>
          <p:cNvPr id="11" name="Google Shape;121;p15">
            <a:extLst>
              <a:ext uri="{FF2B5EF4-FFF2-40B4-BE49-F238E27FC236}">
                <a16:creationId xmlns:a16="http://schemas.microsoft.com/office/drawing/2014/main" xmlns="" id="{2593051C-A674-6344-A052-238A22B4CEF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0" y="655320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2/25/19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50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74.8"/>
</p:tagLst>
</file>

<file path=ppt/theme/theme1.xml><?xml version="1.0" encoding="utf-8"?>
<a:theme xmlns:a="http://schemas.openxmlformats.org/drawingml/2006/main" name="cs162-fa14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2605</TotalTime>
  <Words>2217</Words>
  <Application>Microsoft Macintosh PowerPoint</Application>
  <PresentationFormat>On-screen Show (4:3)</PresentationFormat>
  <Paragraphs>450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Helvetica Neue</vt:lpstr>
      <vt:lpstr>cs162-fa14</vt:lpstr>
      <vt:lpstr> Computational Structures in Data Science</vt:lpstr>
      <vt:lpstr>Administrative Issues</vt:lpstr>
      <vt:lpstr>Computational Concepts Toolbox</vt:lpstr>
      <vt:lpstr>Today: Recursion</vt:lpstr>
      <vt:lpstr>Review: Functions</vt:lpstr>
      <vt:lpstr>Review: Higher Order Functions</vt:lpstr>
      <vt:lpstr>Review Higher Order Functions (cont)</vt:lpstr>
      <vt:lpstr>Review: One more example</vt:lpstr>
      <vt:lpstr>Function Review</vt:lpstr>
      <vt:lpstr>Function Review</vt:lpstr>
      <vt:lpstr>Recall: Iteration</vt:lpstr>
      <vt:lpstr>Recursion Key concepts – by example</vt:lpstr>
      <vt:lpstr>In words</vt:lpstr>
      <vt:lpstr>Why does it work</vt:lpstr>
      <vt:lpstr>How does it work?</vt:lpstr>
      <vt:lpstr>Questions</vt:lpstr>
      <vt:lpstr>Tail Recursion</vt:lpstr>
      <vt:lpstr>Local variables</vt:lpstr>
      <vt:lpstr>Iteration vs Recursion</vt:lpstr>
      <vt:lpstr>Iteration vs Recursion</vt:lpstr>
      <vt:lpstr>Iteration vs Recursion</vt:lpstr>
      <vt:lpstr>For Homework</vt:lpstr>
      <vt:lpstr>Another Example</vt:lpstr>
      <vt:lpstr>Visualize its behavior (print)</vt:lpstr>
      <vt:lpstr>Trust …</vt:lpstr>
      <vt:lpstr>Recursion</vt:lpstr>
      <vt:lpstr>Why Recursion?</vt:lpstr>
      <vt:lpstr>Why Recursion? More Reasons</vt:lpstr>
      <vt:lpstr>Recursion (unwanted)</vt:lpstr>
      <vt:lpstr>Example I</vt:lpstr>
      <vt:lpstr>List Files in Python</vt:lpstr>
      <vt:lpstr>Example II</vt:lpstr>
      <vt:lpstr>Computational Concepts Toolbox</vt:lpstr>
      <vt:lpstr>Answers for the Wandering Mind (Holiday Edition)</vt:lpstr>
      <vt:lpstr>Answers for the Wandering Mind (Holiday Edition)</vt:lpstr>
      <vt:lpstr>Thoughts for the Wandering Mind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Andrew Tan</cp:lastModifiedBy>
  <cp:revision>22</cp:revision>
  <dcterms:modified xsi:type="dcterms:W3CDTF">2019-02-27T11:02:29Z</dcterms:modified>
</cp:coreProperties>
</file>